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8"/>
  </p:notesMasterIdLst>
  <p:sldIdLst>
    <p:sldId id="327" r:id="rId5"/>
    <p:sldId id="329" r:id="rId6"/>
    <p:sldId id="258" r:id="rId7"/>
    <p:sldId id="304" r:id="rId8"/>
    <p:sldId id="305" r:id="rId9"/>
    <p:sldId id="306" r:id="rId10"/>
    <p:sldId id="308" r:id="rId11"/>
    <p:sldId id="309" r:id="rId12"/>
    <p:sldId id="340" r:id="rId13"/>
    <p:sldId id="34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34" r:id="rId28"/>
    <p:sldId id="339" r:id="rId29"/>
    <p:sldId id="332" r:id="rId30"/>
    <p:sldId id="336" r:id="rId31"/>
    <p:sldId id="335" r:id="rId32"/>
    <p:sldId id="333" r:id="rId33"/>
    <p:sldId id="338" r:id="rId34"/>
    <p:sldId id="331" r:id="rId35"/>
    <p:sldId id="337" r:id="rId36"/>
    <p:sldId id="325" r:id="rId37"/>
  </p:sldIdLst>
  <p:sldSz cx="9144000" cy="6858000" type="screen4x3"/>
  <p:notesSz cx="6858000" cy="9144000"/>
  <p:embeddedFontLs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88" d="100"/>
          <a:sy n="88" d="100"/>
        </p:scale>
        <p:origin x="2616" y="96"/>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79"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77" Type="http://customschemas.google.com/relationships/presentationmetadata" Target="metadata"/><Relationship Id="rId8" Type="http://schemas.openxmlformats.org/officeDocument/2006/relationships/slide" Target="slides/slide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usually need a little preparation before tackling a text. In fact, the reading experience starts well before the child sees any words on the page. For the youngest readers, it’s important that they have the vocabulary to talk about what they can see on the cover - your child needs to name the things they can see and use simple sentences to describe them. Once they get more confident, children can tell you what they think is going to happen in a story, or what they might learn about in a non-fiction text. This pre-reading talk is vital for a beginner, so don’t rush. If they get muddled, model the sentence aloud for your child to say back to you.</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41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emphasis on decodable books being matched to children’s phonic knowledge, you can assume that your child will already have been taught all the sounds and tricky words you can see on the page. However, they’re quite likely to need a reminder, so don’t panic if you need to tell them again! </a:t>
            </a:r>
          </a:p>
          <a:p>
            <a:endParaRPr lang="en-GB" dirty="0"/>
          </a:p>
          <a:p>
            <a:r>
              <a:rPr lang="en-GB" dirty="0"/>
              <a:t>You can use this page to practise quick recall - point to the sound cards and ask your child to say them, then repeat with the tricky words. Try to keep this </a:t>
            </a:r>
            <a:r>
              <a:rPr lang="en-GB" dirty="0" err="1"/>
              <a:t>pacy</a:t>
            </a:r>
            <a:r>
              <a:rPr lang="en-GB" dirty="0"/>
              <a:t> - it’s an introduction to reading rather than a lesson in itself. If you find your child is really struggling to remember the sound cards, it could be a pointer that they need a little more work on this part of their phonics - something to flag up with their teacher.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675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Expect to read the book a few times</a:t>
            </a:r>
          </a:p>
          <a:p>
            <a:endParaRPr lang="en-GB" dirty="0"/>
          </a:p>
          <a:p>
            <a:r>
              <a:rPr lang="en-GB" dirty="0"/>
              <a:t>Once you know your learner can talk about the book subject and are able to recognise the letter sounds and tricky words, it’s time to get reading. As adults, we tend to see a book like a meal: we read it, digest it, and then we look for something new. But children love the process of getting familiar with a book and will often ask for a favourite story over and over again - the reason being, we’re asking them to practise so many skills, and they need repeated opportunities to master them all.</a:t>
            </a:r>
          </a:p>
          <a:p>
            <a:endParaRPr lang="en-GB" dirty="0"/>
          </a:p>
          <a:p>
            <a:r>
              <a:rPr lang="en-GB" dirty="0"/>
              <a:t>The first time a child reads a book, it’s really all about decoding the words and building them into sentences. This will quite literally be one word at a time at the early levels. It’s perfectly normal to have to read the word or sentence a few times before it all comes out fluently in the right order. With the Rhino Readers phonics books, the detailed supporting illustrations will be your friend, helping your child make sense of the narrative - so make sure you take a little time to look at the pictures before launching into the words.</a:t>
            </a:r>
          </a:p>
          <a:p>
            <a:endParaRPr lang="en-GB" dirty="0"/>
          </a:p>
          <a:p>
            <a:r>
              <a:rPr lang="en-GB" dirty="0"/>
              <a:t>On the first reading, you’ll be the ‘expert’ - but when you’re back with the book the second (third, or fourth!) time, you’ll transfer that role to your child. They’ll love taking charge of the discussion and explaining what’s happening in the book - and, because the reading process is smoother and easier with practice, it won’t feel like so much hard work to them. </a:t>
            </a:r>
          </a:p>
          <a:p>
            <a:endParaRPr lang="en-GB" dirty="0"/>
          </a:p>
          <a:p>
            <a:r>
              <a:rPr lang="en-GB" dirty="0"/>
              <a:t>These subsequent reads are the perfect time to dig deeper into comprehension, especially anything that requires children to think about the whole text rather than just the words on the page. It’s also a fab chance to help your child read with fluency and emphasis - what’s sometimes called a ‘storyteller voice’.</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9088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sure your child is the one holding the book and doing the page turning. Encourage them to flick backwards and forwards through the book to take ownership - they’ve done the hard work, and now the book is theirs to command. We’ve kept everything here appropriate to the level of the book and, of course, closely followed the EYFS Framework and National Curriculum programmes of study when setting the after-reading activities.</a:t>
            </a:r>
          </a:p>
          <a:p>
            <a:endParaRPr lang="en-GB" dirty="0"/>
          </a:p>
          <a:p>
            <a:r>
              <a:rPr lang="en-GB" dirty="0"/>
              <a:t>Reading can - and should - lead beyond the book itself, and our Rhino Challenges are designed to be the next step. There’s a selection of ideas for each decodable book covering all bases, from arts and crafts, to drama and research. They’re designed to be fun while ensuring children cement their learning, have the chance to improve their language skills and make links to other things they’re knowledgeable about.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29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SzkjubQ-Ok" TargetMode="External"/><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0.tif"/><Relationship Id="rId4" Type="http://schemas.openxmlformats.org/officeDocument/2006/relationships/image" Target="../media/image29.ti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ing.com/videos/search?q=level+3+sounds+and+actions&amp;docid=608019558338481377&amp;mid=6E00DBF5882C5DF24EA46E00DBF5882C5DF24EA4&amp;view=detail&amp;FORM=VIRE"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4ugGQqMmvFA" TargetMode="Externa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ebinarkit.com/webinar/watch/6283645874e056d561a222cd?e=1663854476183"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tif"/><Relationship Id="rId4" Type="http://schemas.openxmlformats.org/officeDocument/2006/relationships/image" Target="../media/image20.t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T7iMt_9176w"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873291" y="838004"/>
            <a:ext cx="7862176" cy="5896632"/>
          </a:xfrm>
          <a:prstGeom prst="rect">
            <a:avLst/>
          </a:prstGeom>
        </p:spPr>
      </p:pic>
      <p:pic>
        <p:nvPicPr>
          <p:cNvPr id="4" name="Picture 3">
            <a:extLst>
              <a:ext uri="{FF2B5EF4-FFF2-40B4-BE49-F238E27FC236}">
                <a16:creationId xmlns:a16="http://schemas.microsoft.com/office/drawing/2014/main" id="{C4DA3EBE-0BAF-4199-9AB6-3A7565F21E6F}"/>
              </a:ext>
            </a:extLst>
          </p:cNvPr>
          <p:cNvPicPr>
            <a:picLocks noChangeAspect="1"/>
          </p:cNvPicPr>
          <p:nvPr/>
        </p:nvPicPr>
        <p:blipFill>
          <a:blip r:embed="rId3"/>
          <a:stretch>
            <a:fillRect/>
          </a:stretch>
        </p:blipFill>
        <p:spPr>
          <a:xfrm>
            <a:off x="0" y="154034"/>
            <a:ext cx="4339623" cy="68397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8197D-CED7-4D1D-B260-E3B33CA57DA3}"/>
              </a:ext>
            </a:extLst>
          </p:cNvPr>
          <p:cNvPicPr>
            <a:picLocks noChangeAspect="1"/>
          </p:cNvPicPr>
          <p:nvPr/>
        </p:nvPicPr>
        <p:blipFill>
          <a:blip r:embed="rId2"/>
          <a:stretch>
            <a:fillRect/>
          </a:stretch>
        </p:blipFill>
        <p:spPr>
          <a:xfrm>
            <a:off x="337961" y="386883"/>
            <a:ext cx="8468078" cy="908383"/>
          </a:xfrm>
          <a:prstGeom prst="rect">
            <a:avLst/>
          </a:prstGeom>
        </p:spPr>
      </p:pic>
      <p:sp>
        <p:nvSpPr>
          <p:cNvPr id="3" name="Google Shape;79;p3">
            <a:extLst>
              <a:ext uri="{FF2B5EF4-FFF2-40B4-BE49-F238E27FC236}">
                <a16:creationId xmlns:a16="http://schemas.microsoft.com/office/drawing/2014/main" id="{5819ABA2-11AE-4F08-8074-6836136E963E}"/>
              </a:ext>
            </a:extLst>
          </p:cNvPr>
          <p:cNvSpPr/>
          <p:nvPr/>
        </p:nvSpPr>
        <p:spPr>
          <a:xfrm>
            <a:off x="373239" y="386883"/>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Picture 3">
            <a:hlinkClick r:id="rId3"/>
            <a:extLst>
              <a:ext uri="{FF2B5EF4-FFF2-40B4-BE49-F238E27FC236}">
                <a16:creationId xmlns:a16="http://schemas.microsoft.com/office/drawing/2014/main" id="{F6E0E399-4820-4D59-B719-86C7E156D43E}"/>
              </a:ext>
            </a:extLst>
          </p:cNvPr>
          <p:cNvPicPr>
            <a:picLocks noChangeAspect="1"/>
          </p:cNvPicPr>
          <p:nvPr/>
        </p:nvPicPr>
        <p:blipFill>
          <a:blip r:embed="rId4"/>
          <a:stretch>
            <a:fillRect/>
          </a:stretch>
        </p:blipFill>
        <p:spPr>
          <a:xfrm>
            <a:off x="1057013" y="1397809"/>
            <a:ext cx="7469363" cy="4071338"/>
          </a:xfrm>
          <a:prstGeom prst="rect">
            <a:avLst/>
          </a:prstGeom>
        </p:spPr>
      </p:pic>
    </p:spTree>
    <p:extLst>
      <p:ext uri="{BB962C8B-B14F-4D97-AF65-F5344CB8AC3E}">
        <p14:creationId xmlns:p14="http://schemas.microsoft.com/office/powerpoint/2010/main" val="30554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371098" y="5740399"/>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hlinkClick r:id="rId2"/>
            <a:extLst>
              <a:ext uri="{FF2B5EF4-FFF2-40B4-BE49-F238E27FC236}">
                <a16:creationId xmlns:a16="http://schemas.microsoft.com/office/drawing/2014/main" id="{3018236A-6A3B-F746-93BE-D8707922035B}"/>
              </a:ext>
            </a:extLst>
          </p:cNvPr>
          <p:cNvPicPr preferRelativeResize="0"/>
          <p:nvPr/>
        </p:nvPicPr>
        <p:blipFill>
          <a:blip r:embed="rId3">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
        <p:nvSpPr>
          <p:cNvPr id="2" name="Rounded Rectangle 4">
            <a:extLst>
              <a:ext uri="{FF2B5EF4-FFF2-40B4-BE49-F238E27FC236}">
                <a16:creationId xmlns:a16="http://schemas.microsoft.com/office/drawing/2014/main" id="{5801A01B-8DBF-22A0-6A61-F6902CF84091}"/>
              </a:ext>
            </a:extLst>
          </p:cNvPr>
          <p:cNvSpPr/>
          <p:nvPr/>
        </p:nvSpPr>
        <p:spPr>
          <a:xfrm>
            <a:off x="6075336" y="5740398"/>
            <a:ext cx="3068664"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b="1" dirty="0">
                <a:solidFill>
                  <a:schemeClr val="bg1"/>
                </a:solidFill>
                <a:latin typeface="Roboto" panose="02000000000000000000" pitchFamily="2" charset="0"/>
                <a:ea typeface="Roboto" panose="02000000000000000000" pitchFamily="2" charset="0"/>
              </a:rPr>
              <a:t>Click on the link to  hear the sounds and actions </a:t>
            </a:r>
          </a:p>
        </p:txBody>
      </p:sp>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hlinkClick r:id="rId2"/>
            <a:extLst>
              <a:ext uri="{FF2B5EF4-FFF2-40B4-BE49-F238E27FC236}">
                <a16:creationId xmlns:a16="http://schemas.microsoft.com/office/drawing/2014/main" id="{6E5CC4D7-455B-8D4B-B0F2-0130A222F546}"/>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4"/>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BCC3A5-EAD7-935B-F75E-E9FEC1799E51}"/>
              </a:ext>
            </a:extLst>
          </p:cNvPr>
          <p:cNvSpPr txBox="1"/>
          <p:nvPr/>
        </p:nvSpPr>
        <p:spPr>
          <a:xfrm>
            <a:off x="263471" y="356461"/>
            <a:ext cx="8772041" cy="6370975"/>
          </a:xfrm>
          <a:prstGeom prst="rect">
            <a:avLst/>
          </a:prstGeom>
          <a:solidFill>
            <a:schemeClr val="accent5"/>
          </a:solidFill>
        </p:spPr>
        <p:txBody>
          <a:bodyPr wrap="square" rtlCol="0">
            <a:spAutoFit/>
          </a:bodyPr>
          <a:lstStyle/>
          <a:p>
            <a:r>
              <a:rPr lang="en-GB" sz="2400" dirty="0">
                <a:latin typeface="Calibri" panose="020F0502020204030204" pitchFamily="34" charset="0"/>
                <a:cs typeface="Calibri" panose="020F0502020204030204" pitchFamily="34" charset="0"/>
              </a:rPr>
              <a:t>What is Phonics?</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How do we teach Phonics at CMCS?</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What is the Phonics Screening Check?</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How do we teach Early Reading at CMCS?</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DEE0E0A-D4DE-26EE-F8AE-8AF512370F18}"/>
              </a:ext>
            </a:extLst>
          </p:cNvPr>
          <p:cNvPicPr>
            <a:picLocks noChangeAspect="1"/>
          </p:cNvPicPr>
          <p:nvPr/>
        </p:nvPicPr>
        <p:blipFill>
          <a:blip r:embed="rId2"/>
          <a:stretch>
            <a:fillRect/>
          </a:stretch>
        </p:blipFill>
        <p:spPr>
          <a:xfrm>
            <a:off x="4995761" y="3226510"/>
            <a:ext cx="3275029" cy="3275029"/>
          </a:xfrm>
          <a:prstGeom prst="rect">
            <a:avLst/>
          </a:prstGeom>
        </p:spPr>
      </p:pic>
      <p:pic>
        <p:nvPicPr>
          <p:cNvPr id="5" name="Picture 4">
            <a:extLst>
              <a:ext uri="{FF2B5EF4-FFF2-40B4-BE49-F238E27FC236}">
                <a16:creationId xmlns:a16="http://schemas.microsoft.com/office/drawing/2014/main" id="{C4DA3EBE-0BAF-4199-9AB6-3A7565F21E6F}"/>
              </a:ext>
            </a:extLst>
          </p:cNvPr>
          <p:cNvPicPr>
            <a:picLocks noChangeAspect="1"/>
          </p:cNvPicPr>
          <p:nvPr/>
        </p:nvPicPr>
        <p:blipFill>
          <a:blip r:embed="rId3"/>
          <a:stretch>
            <a:fillRect/>
          </a:stretch>
        </p:blipFill>
        <p:spPr>
          <a:xfrm>
            <a:off x="469498" y="3949657"/>
            <a:ext cx="4339623" cy="683970"/>
          </a:xfrm>
          <a:prstGeom prst="rect">
            <a:avLst/>
          </a:prstGeom>
        </p:spPr>
      </p:pic>
    </p:spTree>
    <p:extLst>
      <p:ext uri="{BB962C8B-B14F-4D97-AF65-F5344CB8AC3E}">
        <p14:creationId xmlns:p14="http://schemas.microsoft.com/office/powerpoint/2010/main" val="80447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C9687-32F9-4FE3-8F2A-CEF6F09D6CA8}"/>
              </a:ext>
            </a:extLst>
          </p:cNvPr>
          <p:cNvPicPr>
            <a:picLocks noChangeAspect="1"/>
          </p:cNvPicPr>
          <p:nvPr/>
        </p:nvPicPr>
        <p:blipFill>
          <a:blip r:embed="rId2"/>
          <a:stretch>
            <a:fillRect/>
          </a:stretch>
        </p:blipFill>
        <p:spPr>
          <a:xfrm>
            <a:off x="405293" y="897147"/>
            <a:ext cx="8120463" cy="4934309"/>
          </a:xfrm>
          <a:prstGeom prst="rect">
            <a:avLst/>
          </a:prstGeom>
        </p:spPr>
      </p:pic>
    </p:spTree>
    <p:extLst>
      <p:ext uri="{BB962C8B-B14F-4D97-AF65-F5344CB8AC3E}">
        <p14:creationId xmlns:p14="http://schemas.microsoft.com/office/powerpoint/2010/main" val="1793872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DBBD5-E2B4-4ABE-A60A-0766A4764EE1}"/>
              </a:ext>
            </a:extLst>
          </p:cNvPr>
          <p:cNvPicPr>
            <a:picLocks noChangeAspect="1"/>
          </p:cNvPicPr>
          <p:nvPr/>
        </p:nvPicPr>
        <p:blipFill>
          <a:blip r:embed="rId2"/>
          <a:stretch>
            <a:fillRect/>
          </a:stretch>
        </p:blipFill>
        <p:spPr>
          <a:xfrm>
            <a:off x="638355" y="478767"/>
            <a:ext cx="7873040" cy="5904780"/>
          </a:xfrm>
          <a:prstGeom prst="rect">
            <a:avLst/>
          </a:prstGeom>
        </p:spPr>
      </p:pic>
    </p:spTree>
    <p:extLst>
      <p:ext uri="{BB962C8B-B14F-4D97-AF65-F5344CB8AC3E}">
        <p14:creationId xmlns:p14="http://schemas.microsoft.com/office/powerpoint/2010/main" val="3050437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03ACF-0ECA-4BF4-BD10-BE3393667B78}"/>
              </a:ext>
            </a:extLst>
          </p:cNvPr>
          <p:cNvSpPr/>
          <p:nvPr/>
        </p:nvSpPr>
        <p:spPr>
          <a:xfrm>
            <a:off x="403524" y="1191649"/>
            <a:ext cx="8384876" cy="1938992"/>
          </a:xfrm>
          <a:prstGeom prst="rect">
            <a:avLst/>
          </a:prstGeom>
        </p:spPr>
        <p:txBody>
          <a:bodyPr wrap="square">
            <a:spAutoFit/>
          </a:bodyPr>
          <a:lstStyle/>
          <a:p>
            <a:r>
              <a:rPr lang="en-GB" sz="2400" dirty="0">
                <a:latin typeface="Roboto" panose="020B0604020202020204" charset="0"/>
                <a:ea typeface="Roboto" panose="020B0604020202020204" charset="0"/>
              </a:rPr>
              <a:t>For the youngest readers, it’s important that they have the vocabulary to talk about what they can see on the cover - your child needs to name the things they can see and use simple sentences to describe them. This pre-reading talk is vital for a beginner, so don’t rush. </a:t>
            </a:r>
          </a:p>
        </p:txBody>
      </p:sp>
      <p:pic>
        <p:nvPicPr>
          <p:cNvPr id="6" name="Picture 5">
            <a:extLst>
              <a:ext uri="{FF2B5EF4-FFF2-40B4-BE49-F238E27FC236}">
                <a16:creationId xmlns:a16="http://schemas.microsoft.com/office/drawing/2014/main" id="{5137CFD5-DB77-4C0E-8143-7BDF49E95731}"/>
              </a:ext>
            </a:extLst>
          </p:cNvPr>
          <p:cNvPicPr>
            <a:picLocks noChangeAspect="1"/>
          </p:cNvPicPr>
          <p:nvPr/>
        </p:nvPicPr>
        <p:blipFill>
          <a:blip r:embed="rId3"/>
          <a:stretch>
            <a:fillRect/>
          </a:stretch>
        </p:blipFill>
        <p:spPr>
          <a:xfrm>
            <a:off x="3735541" y="3968151"/>
            <a:ext cx="2889848" cy="2889848"/>
          </a:xfrm>
          <a:prstGeom prst="rect">
            <a:avLst/>
          </a:prstGeom>
        </p:spPr>
      </p:pic>
      <p:sp>
        <p:nvSpPr>
          <p:cNvPr id="5" name="Google Shape;79;p3">
            <a:extLst>
              <a:ext uri="{FF2B5EF4-FFF2-40B4-BE49-F238E27FC236}">
                <a16:creationId xmlns:a16="http://schemas.microsoft.com/office/drawing/2014/main" id="{809BB599-9CD4-437A-BC80-C531359FC46A}"/>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algn="ctr"/>
            <a:r>
              <a:rPr lang="en-GB" sz="3200" dirty="0">
                <a:solidFill>
                  <a:schemeClr val="bg1"/>
                </a:solidFill>
                <a:latin typeface="Roboto" panose="020B0604020202020204" charset="0"/>
                <a:ea typeface="Roboto" panose="020B0604020202020204" charset="0"/>
              </a:rPr>
              <a:t>‘Warm up’ before launching in</a:t>
            </a:r>
          </a:p>
        </p:txBody>
      </p:sp>
      <p:pic>
        <p:nvPicPr>
          <p:cNvPr id="4" name="Picture 3">
            <a:extLst>
              <a:ext uri="{FF2B5EF4-FFF2-40B4-BE49-F238E27FC236}">
                <a16:creationId xmlns:a16="http://schemas.microsoft.com/office/drawing/2014/main" id="{4027C07B-1E54-4720-8D08-7A891E64A649}"/>
              </a:ext>
            </a:extLst>
          </p:cNvPr>
          <p:cNvPicPr>
            <a:picLocks noChangeAspect="1"/>
          </p:cNvPicPr>
          <p:nvPr/>
        </p:nvPicPr>
        <p:blipFill>
          <a:blip r:embed="rId4"/>
          <a:stretch>
            <a:fillRect/>
          </a:stretch>
        </p:blipFill>
        <p:spPr>
          <a:xfrm>
            <a:off x="7240571" y="2946295"/>
            <a:ext cx="1072677" cy="965410"/>
          </a:xfrm>
          <a:prstGeom prst="rect">
            <a:avLst/>
          </a:prstGeom>
        </p:spPr>
      </p:pic>
    </p:spTree>
    <p:extLst>
      <p:ext uri="{BB962C8B-B14F-4D97-AF65-F5344CB8AC3E}">
        <p14:creationId xmlns:p14="http://schemas.microsoft.com/office/powerpoint/2010/main" val="423526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3450EB-077A-41A3-9FA7-17A83E9C5788}"/>
              </a:ext>
            </a:extLst>
          </p:cNvPr>
          <p:cNvPicPr>
            <a:picLocks noChangeAspect="1"/>
          </p:cNvPicPr>
          <p:nvPr/>
        </p:nvPicPr>
        <p:blipFill>
          <a:blip r:embed="rId3"/>
          <a:stretch>
            <a:fillRect/>
          </a:stretch>
        </p:blipFill>
        <p:spPr>
          <a:xfrm>
            <a:off x="2363638" y="4157922"/>
            <a:ext cx="3536830" cy="2700078"/>
          </a:xfrm>
          <a:prstGeom prst="rect">
            <a:avLst/>
          </a:prstGeom>
        </p:spPr>
      </p:pic>
      <p:sp>
        <p:nvSpPr>
          <p:cNvPr id="3" name="Rectangle 2">
            <a:extLst>
              <a:ext uri="{FF2B5EF4-FFF2-40B4-BE49-F238E27FC236}">
                <a16:creationId xmlns:a16="http://schemas.microsoft.com/office/drawing/2014/main" id="{A5BB6AD9-16EB-4444-BA96-7DE9B8E81439}"/>
              </a:ext>
            </a:extLst>
          </p:cNvPr>
          <p:cNvSpPr/>
          <p:nvPr/>
        </p:nvSpPr>
        <p:spPr>
          <a:xfrm>
            <a:off x="345056" y="179747"/>
            <a:ext cx="7539487" cy="4031873"/>
          </a:xfrm>
          <a:prstGeom prst="rect">
            <a:avLst/>
          </a:prstGeom>
        </p:spPr>
        <p:txBody>
          <a:bodyPr wrap="square">
            <a:spAutoFit/>
          </a:bodyPr>
          <a:lstStyle/>
          <a:p>
            <a:endParaRPr lang="en-GB" sz="1600" dirty="0"/>
          </a:p>
          <a:p>
            <a:endParaRPr lang="en-GB" sz="1600" dirty="0"/>
          </a:p>
          <a:p>
            <a:endParaRPr lang="en-GB" sz="1600" dirty="0"/>
          </a:p>
          <a:p>
            <a:endParaRPr lang="en-GB" sz="1600" dirty="0"/>
          </a:p>
          <a:p>
            <a:endParaRPr lang="en-GB" sz="1600" dirty="0"/>
          </a:p>
          <a:p>
            <a:endParaRPr lang="en-GB" sz="1600" dirty="0"/>
          </a:p>
          <a:p>
            <a:r>
              <a:rPr lang="en-GB" sz="2000" dirty="0">
                <a:latin typeface="Roboto" panose="020B0604020202020204" charset="0"/>
                <a:ea typeface="Roboto" panose="020B0604020202020204" charset="0"/>
              </a:rPr>
              <a:t>Your child will already have been taught all the sounds and tricky words you can see on the page. </a:t>
            </a:r>
          </a:p>
          <a:p>
            <a:endParaRPr lang="en-GB" sz="2000" dirty="0">
              <a:latin typeface="Roboto" panose="020B0604020202020204" charset="0"/>
              <a:ea typeface="Roboto" panose="020B0604020202020204" charset="0"/>
            </a:endParaRPr>
          </a:p>
          <a:p>
            <a:r>
              <a:rPr lang="en-GB" sz="2000" dirty="0">
                <a:latin typeface="Roboto" panose="020B0604020202020204" charset="0"/>
                <a:ea typeface="Roboto" panose="020B0604020202020204" charset="0"/>
              </a:rPr>
              <a:t>Practise quick recall - point to the sound cards and ask your child to say them, then repeat with the tricky words. </a:t>
            </a:r>
          </a:p>
          <a:p>
            <a:endParaRPr lang="en-GB" sz="2000" dirty="0">
              <a:latin typeface="Roboto" panose="020B0604020202020204" charset="0"/>
              <a:ea typeface="Roboto" panose="020B0604020202020204" charset="0"/>
            </a:endParaRPr>
          </a:p>
          <a:p>
            <a:r>
              <a:rPr lang="en-GB" sz="2000" dirty="0">
                <a:latin typeface="Roboto" panose="020B0604020202020204" charset="0"/>
                <a:ea typeface="Roboto" panose="020B0604020202020204" charset="0"/>
              </a:rPr>
              <a:t>Try to keep this fast paced - it’s an introduction to reading rather than a lesson in itself. </a:t>
            </a:r>
          </a:p>
        </p:txBody>
      </p:sp>
      <p:sp>
        <p:nvSpPr>
          <p:cNvPr id="4" name="Google Shape;79;p3">
            <a:extLst>
              <a:ext uri="{FF2B5EF4-FFF2-40B4-BE49-F238E27FC236}">
                <a16:creationId xmlns:a16="http://schemas.microsoft.com/office/drawing/2014/main" id="{0A0D7AEF-198F-4723-A607-2620F28210FF}"/>
              </a:ext>
            </a:extLst>
          </p:cNvPr>
          <p:cNvSpPr/>
          <p:nvPr/>
        </p:nvSpPr>
        <p:spPr>
          <a:xfrm>
            <a:off x="79555" y="384598"/>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algn="ctr"/>
            <a:r>
              <a:rPr lang="en-GB" sz="3200" dirty="0">
                <a:solidFill>
                  <a:schemeClr val="bg1"/>
                </a:solidFill>
                <a:latin typeface="Roboto" panose="020B0604020202020204" charset="0"/>
                <a:ea typeface="Roboto" panose="020B0604020202020204" charset="0"/>
              </a:rPr>
              <a:t>Decodable books match the children’s phonic knowledge</a:t>
            </a:r>
          </a:p>
        </p:txBody>
      </p:sp>
    </p:spTree>
    <p:extLst>
      <p:ext uri="{BB962C8B-B14F-4D97-AF65-F5344CB8AC3E}">
        <p14:creationId xmlns:p14="http://schemas.microsoft.com/office/powerpoint/2010/main" val="3794936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574B5-0ECC-4AB5-9E1E-F9DD3517792A}"/>
              </a:ext>
            </a:extLst>
          </p:cNvPr>
          <p:cNvSpPr/>
          <p:nvPr/>
        </p:nvSpPr>
        <p:spPr>
          <a:xfrm>
            <a:off x="603849" y="1120676"/>
            <a:ext cx="7729267" cy="4739759"/>
          </a:xfrm>
          <a:prstGeom prst="rect">
            <a:avLst/>
          </a:prstGeom>
        </p:spPr>
        <p:txBody>
          <a:bodyPr wrap="square">
            <a:spAutoFit/>
          </a:bodyPr>
          <a:lstStyle/>
          <a:p>
            <a:pPr marL="571500" indent="-571500">
              <a:lnSpc>
                <a:spcPct val="150000"/>
              </a:lnSpc>
              <a:buFont typeface="Arial" panose="020B0604020202020204" pitchFamily="34" charset="0"/>
              <a:buChar char="•"/>
            </a:pPr>
            <a:endParaRPr lang="en-GB" sz="3600" u="sng" dirty="0">
              <a:latin typeface="Roboto" panose="020B0604020202020204" charset="0"/>
              <a:ea typeface="Roboto" panose="020B0604020202020204" charset="0"/>
            </a:endParaRPr>
          </a:p>
          <a:p>
            <a:pPr marL="342900" indent="-342900">
              <a:lnSpc>
                <a:spcPct val="150000"/>
              </a:lnSpc>
              <a:buFont typeface="Arial" panose="020B0604020202020204" pitchFamily="34" charset="0"/>
              <a:buChar char="•"/>
            </a:pPr>
            <a:r>
              <a:rPr lang="en-GB" sz="2400" dirty="0">
                <a:latin typeface="Roboto" panose="020B0604020202020204" charset="0"/>
                <a:ea typeface="Roboto" panose="020B0604020202020204" charset="0"/>
              </a:rPr>
              <a:t>Instil a love of reading</a:t>
            </a:r>
          </a:p>
          <a:p>
            <a:pPr marL="342900" indent="-342900">
              <a:lnSpc>
                <a:spcPct val="150000"/>
              </a:lnSpc>
              <a:buFont typeface="Arial" panose="020B0604020202020204" pitchFamily="34" charset="0"/>
              <a:buChar char="•"/>
            </a:pPr>
            <a:r>
              <a:rPr lang="en-GB" sz="2400" dirty="0">
                <a:latin typeface="Roboto" panose="020B0604020202020204" charset="0"/>
                <a:ea typeface="Roboto" panose="020B0604020202020204" charset="0"/>
              </a:rPr>
              <a:t>Become the expert</a:t>
            </a:r>
          </a:p>
          <a:p>
            <a:pPr marL="342900" indent="-342900">
              <a:lnSpc>
                <a:spcPct val="150000"/>
              </a:lnSpc>
              <a:buFont typeface="Arial" panose="020B0604020202020204" pitchFamily="34" charset="0"/>
              <a:buChar char="•"/>
            </a:pPr>
            <a:r>
              <a:rPr lang="en-GB" sz="2400" dirty="0">
                <a:latin typeface="Roboto" panose="020B0604020202020204" charset="0"/>
                <a:ea typeface="Roboto" panose="020B0604020202020204" charset="0"/>
              </a:rPr>
              <a:t>Children become more confident using fluency and expression</a:t>
            </a:r>
          </a:p>
          <a:p>
            <a:pPr marL="342900" indent="-342900">
              <a:lnSpc>
                <a:spcPct val="150000"/>
              </a:lnSpc>
              <a:buFont typeface="Arial" panose="020B0604020202020204" pitchFamily="34" charset="0"/>
              <a:buChar char="•"/>
            </a:pPr>
            <a:r>
              <a:rPr lang="en-GB" sz="2400" dirty="0">
                <a:latin typeface="Roboto" panose="020B0604020202020204" charset="0"/>
                <a:ea typeface="Roboto" panose="020B0604020202020204" charset="0"/>
              </a:rPr>
              <a:t>Children become more confident reading </a:t>
            </a:r>
          </a:p>
          <a:p>
            <a:pPr marL="342900" indent="-342900">
              <a:lnSpc>
                <a:spcPct val="150000"/>
              </a:lnSpc>
              <a:buFont typeface="Arial" panose="020B0604020202020204" pitchFamily="34" charset="0"/>
              <a:buChar char="•"/>
            </a:pPr>
            <a:r>
              <a:rPr lang="en-GB" sz="2400" dirty="0">
                <a:latin typeface="Roboto" panose="020B0604020202020204" charset="0"/>
                <a:ea typeface="Roboto" panose="020B0604020202020204" charset="0"/>
              </a:rPr>
              <a:t>Children gain a deeper level understanding of the text.</a:t>
            </a:r>
          </a:p>
        </p:txBody>
      </p:sp>
      <p:pic>
        <p:nvPicPr>
          <p:cNvPr id="3" name="Picture 2">
            <a:extLst>
              <a:ext uri="{FF2B5EF4-FFF2-40B4-BE49-F238E27FC236}">
                <a16:creationId xmlns:a16="http://schemas.microsoft.com/office/drawing/2014/main" id="{9C27730C-889A-4F65-AFB6-1F7471BD8A6F}"/>
              </a:ext>
            </a:extLst>
          </p:cNvPr>
          <p:cNvPicPr>
            <a:picLocks noChangeAspect="1"/>
          </p:cNvPicPr>
          <p:nvPr/>
        </p:nvPicPr>
        <p:blipFill>
          <a:blip r:embed="rId3"/>
          <a:stretch>
            <a:fillRect/>
          </a:stretch>
        </p:blipFill>
        <p:spPr>
          <a:xfrm>
            <a:off x="7401465" y="5123209"/>
            <a:ext cx="1742536" cy="1734791"/>
          </a:xfrm>
          <a:prstGeom prst="rect">
            <a:avLst/>
          </a:prstGeom>
        </p:spPr>
      </p:pic>
      <p:sp>
        <p:nvSpPr>
          <p:cNvPr id="5" name="Google Shape;79;p3">
            <a:extLst>
              <a:ext uri="{FF2B5EF4-FFF2-40B4-BE49-F238E27FC236}">
                <a16:creationId xmlns:a16="http://schemas.microsoft.com/office/drawing/2014/main" id="{33CD2CF5-327A-4764-AB2D-EC3396A0B35C}"/>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algn="ctr"/>
            <a:r>
              <a:rPr lang="en-GB" sz="3200" dirty="0">
                <a:solidFill>
                  <a:schemeClr val="bg1"/>
                </a:solidFill>
                <a:latin typeface="Roboto" panose="020B0604020202020204" charset="0"/>
                <a:ea typeface="Roboto" panose="020B0604020202020204" charset="0"/>
              </a:rPr>
              <a:t>Reread the book</a:t>
            </a:r>
          </a:p>
        </p:txBody>
      </p:sp>
    </p:spTree>
    <p:extLst>
      <p:ext uri="{BB962C8B-B14F-4D97-AF65-F5344CB8AC3E}">
        <p14:creationId xmlns:p14="http://schemas.microsoft.com/office/powerpoint/2010/main" val="2598261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5A018-0CEF-4284-B2B9-06715599996B}"/>
              </a:ext>
            </a:extLst>
          </p:cNvPr>
          <p:cNvPicPr>
            <a:picLocks noChangeAspect="1"/>
          </p:cNvPicPr>
          <p:nvPr/>
        </p:nvPicPr>
        <p:blipFill rotWithShape="1">
          <a:blip r:embed="rId2"/>
          <a:srcRect l="47358" t="40777" r="9245" b="11982"/>
          <a:stretch/>
        </p:blipFill>
        <p:spPr>
          <a:xfrm>
            <a:off x="355600" y="2783276"/>
            <a:ext cx="4018311" cy="3109823"/>
          </a:xfrm>
          <a:prstGeom prst="rect">
            <a:avLst/>
          </a:prstGeom>
        </p:spPr>
      </p:pic>
      <p:sp>
        <p:nvSpPr>
          <p:cNvPr id="3" name="Rectangle 2">
            <a:extLst>
              <a:ext uri="{FF2B5EF4-FFF2-40B4-BE49-F238E27FC236}">
                <a16:creationId xmlns:a16="http://schemas.microsoft.com/office/drawing/2014/main" id="{58B9D022-DC4C-46ED-ADC8-5BBE75E5A5C7}"/>
              </a:ext>
            </a:extLst>
          </p:cNvPr>
          <p:cNvSpPr/>
          <p:nvPr/>
        </p:nvSpPr>
        <p:spPr>
          <a:xfrm>
            <a:off x="845389" y="1688816"/>
            <a:ext cx="7737894" cy="830997"/>
          </a:xfrm>
          <a:prstGeom prst="rect">
            <a:avLst/>
          </a:prstGeom>
        </p:spPr>
        <p:txBody>
          <a:bodyPr wrap="square">
            <a:spAutoFit/>
          </a:bodyPr>
          <a:lstStyle/>
          <a:p>
            <a:r>
              <a:rPr lang="en-GB" sz="1600" dirty="0"/>
              <a:t>Rhino Readers decodable books have an after-reading page. The questions provided are a great way to check key reading competencies: comprehension, vocabulary, sequencing and inference.</a:t>
            </a:r>
          </a:p>
        </p:txBody>
      </p:sp>
      <p:sp>
        <p:nvSpPr>
          <p:cNvPr id="4" name="Google Shape;79;p3">
            <a:extLst>
              <a:ext uri="{FF2B5EF4-FFF2-40B4-BE49-F238E27FC236}">
                <a16:creationId xmlns:a16="http://schemas.microsoft.com/office/drawing/2014/main" id="{55FB9849-7E1C-40FE-9227-EAB58C2092C7}"/>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algn="ctr"/>
            <a:r>
              <a:rPr lang="en-GB" sz="3200" dirty="0">
                <a:solidFill>
                  <a:schemeClr val="bg1"/>
                </a:solidFill>
                <a:latin typeface="Roboto" panose="020B0604020202020204" charset="0"/>
                <a:ea typeface="Roboto" panose="020B0604020202020204" charset="0"/>
              </a:rPr>
              <a:t>Understanding the text</a:t>
            </a:r>
          </a:p>
        </p:txBody>
      </p:sp>
      <p:pic>
        <p:nvPicPr>
          <p:cNvPr id="5" name="Picture 4">
            <a:extLst>
              <a:ext uri="{FF2B5EF4-FFF2-40B4-BE49-F238E27FC236}">
                <a16:creationId xmlns:a16="http://schemas.microsoft.com/office/drawing/2014/main" id="{92272CAA-9F10-46C5-85C3-128D9E408C73}"/>
              </a:ext>
            </a:extLst>
          </p:cNvPr>
          <p:cNvPicPr>
            <a:picLocks noChangeAspect="1"/>
          </p:cNvPicPr>
          <p:nvPr/>
        </p:nvPicPr>
        <p:blipFill>
          <a:blip r:embed="rId3"/>
          <a:stretch>
            <a:fillRect/>
          </a:stretch>
        </p:blipFill>
        <p:spPr>
          <a:xfrm>
            <a:off x="4885270" y="2754341"/>
            <a:ext cx="3903130" cy="2907434"/>
          </a:xfrm>
          <a:prstGeom prst="rect">
            <a:avLst/>
          </a:prstGeom>
        </p:spPr>
      </p:pic>
    </p:spTree>
    <p:extLst>
      <p:ext uri="{BB962C8B-B14F-4D97-AF65-F5344CB8AC3E}">
        <p14:creationId xmlns:p14="http://schemas.microsoft.com/office/powerpoint/2010/main" val="57414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D8281C-5FF7-4953-9FE7-916CFC91F1E1}"/>
              </a:ext>
            </a:extLst>
          </p:cNvPr>
          <p:cNvSpPr txBox="1"/>
          <p:nvPr/>
        </p:nvSpPr>
        <p:spPr>
          <a:xfrm>
            <a:off x="741872" y="793630"/>
            <a:ext cx="7625751" cy="3477875"/>
          </a:xfrm>
          <a:prstGeom prst="rect">
            <a:avLst/>
          </a:prstGeom>
          <a:noFill/>
        </p:spPr>
        <p:txBody>
          <a:bodyPr wrap="square" rtlCol="0">
            <a:spAutoFit/>
          </a:bodyPr>
          <a:lstStyle/>
          <a:p>
            <a:r>
              <a:rPr lang="en-GB" sz="2000" u="sng" dirty="0"/>
              <a:t>Years 1 and 2 Additional Books</a:t>
            </a:r>
          </a:p>
          <a:p>
            <a:endParaRPr lang="en-GB" sz="2000" dirty="0"/>
          </a:p>
          <a:p>
            <a:r>
              <a:rPr lang="en-GB" sz="2000" dirty="0"/>
              <a:t>In Years 1 and 2 children will have a mix of Rhino Readers and other books. This will let them become familiar with a wider range of texts and book types. </a:t>
            </a:r>
          </a:p>
          <a:p>
            <a:endParaRPr lang="en-GB" sz="2000" dirty="0"/>
          </a:p>
          <a:p>
            <a:endParaRPr lang="en-GB" sz="2000" dirty="0"/>
          </a:p>
          <a:p>
            <a:r>
              <a:rPr lang="en-GB" sz="2000" dirty="0"/>
              <a:t>They will usually cover the six books in the Rhino Reader levels and then have 4 weeks covering other books before moving onto the next Rhino Readers level. </a:t>
            </a:r>
          </a:p>
          <a:p>
            <a:endParaRPr lang="en-GB" sz="2000" dirty="0"/>
          </a:p>
        </p:txBody>
      </p:sp>
      <p:pic>
        <p:nvPicPr>
          <p:cNvPr id="3" name="Picture 2">
            <a:extLst>
              <a:ext uri="{FF2B5EF4-FFF2-40B4-BE49-F238E27FC236}">
                <a16:creationId xmlns:a16="http://schemas.microsoft.com/office/drawing/2014/main" id="{A3F71ACD-5BA6-42F6-824E-BE6BBD2A897E}"/>
              </a:ext>
            </a:extLst>
          </p:cNvPr>
          <p:cNvPicPr>
            <a:picLocks noChangeAspect="1"/>
          </p:cNvPicPr>
          <p:nvPr/>
        </p:nvPicPr>
        <p:blipFill>
          <a:blip r:embed="rId2"/>
          <a:stretch>
            <a:fillRect/>
          </a:stretch>
        </p:blipFill>
        <p:spPr>
          <a:xfrm>
            <a:off x="4572001" y="3846453"/>
            <a:ext cx="3795622" cy="2883496"/>
          </a:xfrm>
          <a:prstGeom prst="rect">
            <a:avLst/>
          </a:prstGeom>
        </p:spPr>
      </p:pic>
    </p:spTree>
    <p:extLst>
      <p:ext uri="{BB962C8B-B14F-4D97-AF65-F5344CB8AC3E}">
        <p14:creationId xmlns:p14="http://schemas.microsoft.com/office/powerpoint/2010/main" val="548123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8C0FE-6AED-465D-A0DF-71C56ADAF9D3}"/>
              </a:ext>
            </a:extLst>
          </p:cNvPr>
          <p:cNvSpPr/>
          <p:nvPr/>
        </p:nvSpPr>
        <p:spPr>
          <a:xfrm>
            <a:off x="681486" y="5151466"/>
            <a:ext cx="7781027" cy="307777"/>
          </a:xfrm>
          <a:prstGeom prst="rect">
            <a:avLst/>
          </a:prstGeom>
        </p:spPr>
        <p:txBody>
          <a:bodyPr wrap="square">
            <a:spAutoFit/>
          </a:bodyPr>
          <a:lstStyle/>
          <a:p>
            <a:r>
              <a:rPr lang="en-GB" dirty="0">
                <a:solidFill>
                  <a:srgbClr val="002060"/>
                </a:solidFill>
                <a:hlinkClick r:id="rId2">
                  <a:extLst>
                    <a:ext uri="{A12FA001-AC4F-418D-AE19-62706E023703}">
                      <ahyp:hlinkClr xmlns:ahyp="http://schemas.microsoft.com/office/drawing/2018/hyperlinkcolor" val="tx"/>
                    </a:ext>
                  </a:extLst>
                </a:hlinkClick>
              </a:rPr>
              <a:t>https://webinarkit.com/webinar/watch/6283645874e056d561a222cd?e=1663854476183</a:t>
            </a:r>
            <a:r>
              <a:rPr lang="en-GB" dirty="0">
                <a:solidFill>
                  <a:srgbClr val="002060"/>
                </a:solidFill>
              </a:rPr>
              <a:t> </a:t>
            </a:r>
          </a:p>
        </p:txBody>
      </p:sp>
      <p:pic>
        <p:nvPicPr>
          <p:cNvPr id="3" name="Picture 2">
            <a:extLst>
              <a:ext uri="{FF2B5EF4-FFF2-40B4-BE49-F238E27FC236}">
                <a16:creationId xmlns:a16="http://schemas.microsoft.com/office/drawing/2014/main" id="{8DD75B44-41A2-49E3-8892-387B52FE3E3E}"/>
              </a:ext>
            </a:extLst>
          </p:cNvPr>
          <p:cNvPicPr>
            <a:picLocks noChangeAspect="1"/>
          </p:cNvPicPr>
          <p:nvPr/>
        </p:nvPicPr>
        <p:blipFill>
          <a:blip r:embed="rId3"/>
          <a:stretch>
            <a:fillRect/>
          </a:stretch>
        </p:blipFill>
        <p:spPr>
          <a:xfrm>
            <a:off x="501949" y="686608"/>
            <a:ext cx="7425728" cy="3712864"/>
          </a:xfrm>
          <a:prstGeom prst="rect">
            <a:avLst/>
          </a:prstGeom>
        </p:spPr>
      </p:pic>
    </p:spTree>
    <p:extLst>
      <p:ext uri="{BB962C8B-B14F-4D97-AF65-F5344CB8AC3E}">
        <p14:creationId xmlns:p14="http://schemas.microsoft.com/office/powerpoint/2010/main" val="22103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9EE052-C383-4529-82AA-598DA64820EC}"/>
              </a:ext>
            </a:extLst>
          </p:cNvPr>
          <p:cNvSpPr txBox="1"/>
          <p:nvPr/>
        </p:nvSpPr>
        <p:spPr>
          <a:xfrm>
            <a:off x="931653" y="810883"/>
            <a:ext cx="7211683" cy="400110"/>
          </a:xfrm>
          <a:prstGeom prst="rect">
            <a:avLst/>
          </a:prstGeom>
          <a:noFill/>
        </p:spPr>
        <p:txBody>
          <a:bodyPr wrap="square" rtlCol="0">
            <a:spAutoFit/>
          </a:bodyPr>
          <a:lstStyle/>
          <a:p>
            <a:r>
              <a:rPr lang="en-GB" sz="2000" u="sng" dirty="0"/>
              <a:t>Top tips</a:t>
            </a:r>
          </a:p>
        </p:txBody>
      </p:sp>
      <p:sp>
        <p:nvSpPr>
          <p:cNvPr id="3" name="Rectangle 2">
            <a:extLst>
              <a:ext uri="{FF2B5EF4-FFF2-40B4-BE49-F238E27FC236}">
                <a16:creationId xmlns:a16="http://schemas.microsoft.com/office/drawing/2014/main" id="{1E684466-A642-4435-8048-F71E1657E192}"/>
              </a:ext>
            </a:extLst>
          </p:cNvPr>
          <p:cNvSpPr/>
          <p:nvPr/>
        </p:nvSpPr>
        <p:spPr>
          <a:xfrm>
            <a:off x="534838" y="1443841"/>
            <a:ext cx="7936302" cy="2769989"/>
          </a:xfrm>
          <a:prstGeom prst="rect">
            <a:avLst/>
          </a:prstGeom>
        </p:spPr>
        <p:txBody>
          <a:bodyPr wrap="square">
            <a:spAutoFit/>
          </a:bodyPr>
          <a:lstStyle/>
          <a:p>
            <a:r>
              <a:rPr lang="en-GB" sz="1600" dirty="0"/>
              <a:t>Make sure your child is the one holding the book and doing the page turning.</a:t>
            </a:r>
          </a:p>
          <a:p>
            <a:endParaRPr lang="en-GB" sz="1600" dirty="0"/>
          </a:p>
          <a:p>
            <a:r>
              <a:rPr lang="en-GB" sz="1600" dirty="0"/>
              <a:t>Encourage them to flick backwards and forwards through the book to take ownership - they’ve done the hard work, and now the book is theirs to command. </a:t>
            </a:r>
          </a:p>
          <a:p>
            <a:endParaRPr lang="en-GB" sz="1600" dirty="0"/>
          </a:p>
          <a:p>
            <a:r>
              <a:rPr lang="en-GB" sz="1600" dirty="0"/>
              <a:t>Reading is best done in short burst regularly – 5-10 mins daily is best. </a:t>
            </a:r>
          </a:p>
          <a:p>
            <a:endParaRPr lang="en-GB" sz="1600" dirty="0"/>
          </a:p>
          <a:p>
            <a:r>
              <a:rPr lang="en-GB" sz="1600" dirty="0"/>
              <a:t>If your child is tired they may be reluctant to read so try to read before they’re too tired to concentrate. </a:t>
            </a:r>
          </a:p>
          <a:p>
            <a:endParaRPr lang="en-GB" sz="1600" dirty="0"/>
          </a:p>
          <a:p>
            <a:endParaRPr lang="en-GB" dirty="0"/>
          </a:p>
        </p:txBody>
      </p:sp>
      <p:pic>
        <p:nvPicPr>
          <p:cNvPr id="4" name="Picture 3">
            <a:extLst>
              <a:ext uri="{FF2B5EF4-FFF2-40B4-BE49-F238E27FC236}">
                <a16:creationId xmlns:a16="http://schemas.microsoft.com/office/drawing/2014/main" id="{14BBC58E-A0DA-4717-AAFB-A1934F5E76D4}"/>
              </a:ext>
            </a:extLst>
          </p:cNvPr>
          <p:cNvPicPr>
            <a:picLocks noChangeAspect="1"/>
          </p:cNvPicPr>
          <p:nvPr/>
        </p:nvPicPr>
        <p:blipFill>
          <a:blip r:embed="rId3"/>
          <a:stretch>
            <a:fillRect/>
          </a:stretch>
        </p:blipFill>
        <p:spPr>
          <a:xfrm>
            <a:off x="1466490" y="3902267"/>
            <a:ext cx="6176513" cy="2341645"/>
          </a:xfrm>
          <a:prstGeom prst="rect">
            <a:avLst/>
          </a:prstGeom>
        </p:spPr>
      </p:pic>
    </p:spTree>
    <p:extLst>
      <p:ext uri="{BB962C8B-B14F-4D97-AF65-F5344CB8AC3E}">
        <p14:creationId xmlns:p14="http://schemas.microsoft.com/office/powerpoint/2010/main" val="232179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A912C89-A94F-42D6-B0BF-F20BAA58C81F}"/>
              </a:ext>
            </a:extLst>
          </p:cNvPr>
          <p:cNvPicPr>
            <a:picLocks noChangeAspect="1"/>
          </p:cNvPicPr>
          <p:nvPr/>
        </p:nvPicPr>
        <p:blipFill>
          <a:blip r:embed="rId3"/>
          <a:stretch>
            <a:fillRect/>
          </a:stretch>
        </p:blipFill>
        <p:spPr>
          <a:xfrm>
            <a:off x="1253996" y="1855047"/>
            <a:ext cx="6636008" cy="3147905"/>
          </a:xfrm>
          <a:prstGeom prst="rect">
            <a:avLst/>
          </a:prstGeom>
        </p:spPr>
      </p:pic>
      <p:sp>
        <p:nvSpPr>
          <p:cNvPr id="4" name="Google Shape;79;p3">
            <a:extLst>
              <a:ext uri="{FF2B5EF4-FFF2-40B4-BE49-F238E27FC236}">
                <a16:creationId xmlns:a16="http://schemas.microsoft.com/office/drawing/2014/main" id="{4E3954AB-B152-45AE-B126-194ABED62812}"/>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Pure Sounds</a:t>
            </a:r>
            <a:endParaRPr sz="3000" b="1" dirty="0"/>
          </a:p>
        </p:txBody>
      </p:sp>
    </p:spTree>
    <p:extLst>
      <p:ext uri="{BB962C8B-B14F-4D97-AF65-F5344CB8AC3E}">
        <p14:creationId xmlns:p14="http://schemas.microsoft.com/office/powerpoint/2010/main" val="1466304872"/>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BF531FB7369E4FB00F6FDD68DF5F26" ma:contentTypeVersion="18" ma:contentTypeDescription="Create a new document." ma:contentTypeScope="" ma:versionID="b937c6a45137c3e8287008f4560644a5">
  <xsd:schema xmlns:xsd="http://www.w3.org/2001/XMLSchema" xmlns:xs="http://www.w3.org/2001/XMLSchema" xmlns:p="http://schemas.microsoft.com/office/2006/metadata/properties" xmlns:ns2="665ea6ed-3d5f-4741-b6f9-5d0a03c7fca0" xmlns:ns3="56d278e8-d9b1-4435-8cb0-58ccd474fe97" targetNamespace="http://schemas.microsoft.com/office/2006/metadata/properties" ma:root="true" ma:fieldsID="2fb2302948525b46d5cb991f16dd4de8" ns2:_="" ns3:_="">
    <xsd:import namespace="665ea6ed-3d5f-4741-b6f9-5d0a03c7fca0"/>
    <xsd:import namespace="56d278e8-d9b1-4435-8cb0-58ccd474fe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ea6ed-3d5f-4741-b6f9-5d0a03c7fc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61855b9-d04a-48b2-bb2b-e73ceea2eec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d278e8-d9b1-4435-8cb0-58ccd474f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1b029de-fd24-41f3-a068-35a234c48506}" ma:internalName="TaxCatchAll" ma:showField="CatchAllData" ma:web="56d278e8-d9b1-4435-8cb0-58ccd474f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5ea6ed-3d5f-4741-b6f9-5d0a03c7fca0">
      <Terms xmlns="http://schemas.microsoft.com/office/infopath/2007/PartnerControls"/>
    </lcf76f155ced4ddcb4097134ff3c332f>
    <TaxCatchAll xmlns="56d278e8-d9b1-4435-8cb0-58ccd474fe97" xsi:nil="true"/>
  </documentManagement>
</p:properties>
</file>

<file path=customXml/itemProps1.xml><?xml version="1.0" encoding="utf-8"?>
<ds:datastoreItem xmlns:ds="http://schemas.openxmlformats.org/officeDocument/2006/customXml" ds:itemID="{675DD918-5596-4338-A584-7AF4A90A53E2}">
  <ds:schemaRefs>
    <ds:schemaRef ds:uri="http://schemas.microsoft.com/sharepoint/v3/contenttype/forms"/>
  </ds:schemaRefs>
</ds:datastoreItem>
</file>

<file path=customXml/itemProps2.xml><?xml version="1.0" encoding="utf-8"?>
<ds:datastoreItem xmlns:ds="http://schemas.openxmlformats.org/officeDocument/2006/customXml" ds:itemID="{DE8B185F-F38D-4EC7-805C-BBE4F19D0206}"/>
</file>

<file path=customXml/itemProps3.xml><?xml version="1.0" encoding="utf-8"?>
<ds:datastoreItem xmlns:ds="http://schemas.openxmlformats.org/officeDocument/2006/customXml" ds:itemID="{EDC438F7-462B-425B-B8B8-80869926651F}">
  <ds:schemaRefs>
    <ds:schemaRef ds:uri="http://purl.org/dc/elements/1.1/"/>
    <ds:schemaRef ds:uri="http://schemas.microsoft.com/office/2006/documentManagement/types"/>
    <ds:schemaRef ds:uri="http://purl.org/dc/terms/"/>
    <ds:schemaRef ds:uri="http://schemas.microsoft.com/office/infopath/2007/PartnerControls"/>
    <ds:schemaRef ds:uri="http://purl.org/dc/dcmitype/"/>
    <ds:schemaRef ds:uri="da832794-9794-45b8-ab3d-26ad94e02966"/>
    <ds:schemaRef ds:uri="http://schemas.microsoft.com/office/2006/metadata/properties"/>
    <ds:schemaRef ds:uri="http://www.w3.org/XML/1998/namespace"/>
    <ds:schemaRef ds:uri="http://schemas.openxmlformats.org/package/2006/metadata/core-properties"/>
    <ds:schemaRef ds:uri="8b19908f-721f-4c7f-8d39-798271bfbef6"/>
  </ds:schemaRefs>
</ds:datastoreItem>
</file>

<file path=docProps/app.xml><?xml version="1.0" encoding="utf-8"?>
<Properties xmlns="http://schemas.openxmlformats.org/officeDocument/2006/extended-properties" xmlns:vt="http://schemas.openxmlformats.org/officeDocument/2006/docPropsVTypes">
  <Template/>
  <TotalTime>16764</TotalTime>
  <Words>2879</Words>
  <Application>Microsoft Office PowerPoint</Application>
  <PresentationFormat>On-screen Show (4:3)</PresentationFormat>
  <Paragraphs>279</Paragraphs>
  <Slides>33</Slides>
  <Notes>20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B Spacey</cp:lastModifiedBy>
  <cp:revision>69</cp:revision>
  <dcterms:created xsi:type="dcterms:W3CDTF">2018-11-28T12:21:41Z</dcterms:created>
  <dcterms:modified xsi:type="dcterms:W3CDTF">2025-09-08T07:59:26Z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0x010100EBBF531FB7369E4FB00F6FDD68DF5F26</vt:lpwstr>
  </property>
</Properties>
</file>